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media/image1.png" ContentType="image/png"/>
  <Override PartName="/ppt/media/image14.png" ContentType="image/png"/>
  <Override PartName="/ppt/media/image9.png" ContentType="image/png"/>
  <Override PartName="/ppt/media/image8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13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0D79F8-9876-4042-8572-AA8F2114E4F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3640" y="304416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89CA1B-25A1-4474-A189-23016D338E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3640" y="304416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FE5581-86B1-4D24-82CE-346956EBCE5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24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760" y="132624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3640" y="304416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760" y="304416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F004EE-75C5-4215-974F-DDC9C248036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2194D7-3E1A-47E3-9B28-C71982DDD7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6CE293-5C0A-465E-A999-D98040C3BF3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24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D2F62E-0778-4581-A1F2-C339C314CD5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77343C-8725-4A90-A997-E16EF1C9445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280" y="225360"/>
            <a:ext cx="907020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BEADF7-9DD6-4CFC-ACD0-7DC01ADC6F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24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3640" y="304416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69B6E0-9B1A-4464-B2F7-D6F6D9106AA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A35325-E52C-4ECA-87DE-984184361D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sr-R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24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3640" y="304416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C75961-6FF4-43BC-B152-12F9A52207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sr-R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702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sr-R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sr-R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6640" y="5164200"/>
            <a:ext cx="3193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280" y="516420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de-CH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B3F5BFB-6279-44F5-A43C-8BC06D827973}" type="slidenum">
              <a:rPr b="0" lang="de-CH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280" y="5164200"/>
            <a:ext cx="234756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sr-R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sr-R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sr-R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sr-R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sr-R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4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sr-R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r-R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sr-R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video" Target="file:///C:/Users/lazar/Documents/MATLAB/parallel_manipulator/odbrana/dextar.mpeg" TargetMode="External"/><Relationship Id="rId3" Type="http://schemas.microsoft.com/office/2007/relationships/media" Target="file:///C:/Users/lazar/Documents/MATLAB/parallel_manipulator/odbrana/dextar.mpeg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video" Target="file:///C:/Users/lazar/Documents/MATLAB/parallel_manipulator/odbrana/3d.mpeg" TargetMode="External"/><Relationship Id="rId3" Type="http://schemas.microsoft.com/office/2007/relationships/media" Target="file:///C:/Users/lazar/Documents/MATLAB/parallel_manipulator/odbrana/3d.mpeg" TargetMode="External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60000" y="1755360"/>
            <a:ext cx="9360000" cy="21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3600" spc="-1" strike="noStrike">
                <a:solidFill>
                  <a:srgbClr val="000000"/>
                </a:solidFill>
                <a:latin typeface="Times New Roman"/>
              </a:rPr>
              <a:t>Оптимизација управљања паралелним манипулатором употребом еволутивних алгоритама</a:t>
            </a:r>
            <a:endParaRPr b="0" lang="sr-RS" sz="3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"/>
          <p:cNvSpPr/>
          <p:nvPr/>
        </p:nvSpPr>
        <p:spPr>
          <a:xfrm>
            <a:off x="5039640" y="4724640"/>
            <a:ext cx="413856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Лазар Попадић МХ4/2020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Кретање честица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576000" y="1473840"/>
            <a:ext cx="8928000" cy="1225800"/>
          </a:xfrm>
          <a:prstGeom prst="rect">
            <a:avLst/>
          </a:prstGeom>
          <a:ln w="0">
            <a:noFill/>
          </a:ln>
        </p:spPr>
      </p:pic>
      <p:pic>
        <p:nvPicPr>
          <p:cNvPr id="70" name="" descr=""/>
          <p:cNvPicPr/>
          <p:nvPr/>
        </p:nvPicPr>
        <p:blipFill>
          <a:blip r:embed="rId3"/>
          <a:stretch/>
        </p:blipFill>
        <p:spPr>
          <a:xfrm>
            <a:off x="3008880" y="3088800"/>
            <a:ext cx="4062600" cy="170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Симулација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3" name=""/>
          <p:cNvSpPr txBox="1"/>
          <p:nvPr/>
        </p:nvSpPr>
        <p:spPr>
          <a:xfrm>
            <a:off x="810000" y="1305000"/>
            <a:ext cx="8460000" cy="30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50000"/>
              </a:lnSpc>
            </a:pP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укупно време симулације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= 4s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корак симулације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= 2ms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почетак спољашњег поремећаја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= 2s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почетни положај врха алата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= (40mm, 60mm)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жељени положај врха алата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= (-40mm, 60mm)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0" y="759240"/>
            <a:ext cx="10080360" cy="4911120"/>
          </a:xfrm>
          <a:prstGeom prst="rect">
            <a:avLst/>
          </a:prstGeom>
          <a:ln w="0">
            <a:noFill/>
          </a:ln>
        </p:spPr>
      </p:pic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Неоптимизовани параметри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6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Неоптимизовани параметри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19800" y="990360"/>
            <a:ext cx="1004040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3042000" y="3059640"/>
            <a:ext cx="3996360" cy="1440000"/>
          </a:xfrm>
          <a:prstGeom prst="rect">
            <a:avLst/>
          </a:prstGeom>
          <a:ln w="0"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/>
        </p:blipFill>
        <p:spPr>
          <a:xfrm>
            <a:off x="2410200" y="1619640"/>
            <a:ext cx="5259960" cy="1150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" descr=""/>
          <p:cNvPicPr/>
          <p:nvPr/>
        </p:nvPicPr>
        <p:blipFill>
          <a:blip r:embed="rId2"/>
          <a:stretch/>
        </p:blipFill>
        <p:spPr>
          <a:xfrm>
            <a:off x="0" y="759240"/>
            <a:ext cx="10080360" cy="49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Први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16920" y="990360"/>
            <a:ext cx="10046160" cy="4680000"/>
          </a:xfrm>
          <a:prstGeom prst="rect">
            <a:avLst/>
          </a:prstGeom>
          <a:ln w="0">
            <a:noFill/>
          </a:ln>
        </p:spPr>
      </p:pic>
      <p:sp>
        <p:nvSpPr>
          <p:cNvPr id="89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986760" y="1699920"/>
            <a:ext cx="8106480" cy="999720"/>
          </a:xfrm>
          <a:prstGeom prst="rect">
            <a:avLst/>
          </a:prstGeom>
          <a:ln w="0"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2374200" y="3019680"/>
            <a:ext cx="5331960" cy="147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0" y="759240"/>
            <a:ext cx="10080360" cy="4911120"/>
          </a:xfrm>
          <a:prstGeom prst="rect">
            <a:avLst/>
          </a:prstGeom>
          <a:ln w="0">
            <a:noFill/>
          </a:ln>
        </p:spPr>
      </p:pic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51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Резултати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Други критеријум оптималности</a:t>
            </a:r>
            <a:br>
              <a:rPr sz="2800"/>
            </a:b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98" name="" descr=""/>
          <p:cNvPicPr/>
          <p:nvPr/>
        </p:nvPicPr>
        <p:blipFill>
          <a:blip r:embed="rId2"/>
          <a:stretch/>
        </p:blipFill>
        <p:spPr>
          <a:xfrm>
            <a:off x="16920" y="990360"/>
            <a:ext cx="10046160" cy="4680000"/>
          </a:xfrm>
          <a:prstGeom prst="rect">
            <a:avLst/>
          </a:prstGeom>
          <a:ln w="0">
            <a:noFill/>
          </a:ln>
        </p:spPr>
      </p:pic>
      <p:sp>
        <p:nvSpPr>
          <p:cNvPr id="99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DexTAR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5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link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2400" y="719640"/>
            <a:ext cx="7675200" cy="43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0" y="759240"/>
            <a:ext cx="10080360" cy="4911120"/>
          </a:xfrm>
          <a:prstGeom prst="rect">
            <a:avLst/>
          </a:prstGeom>
          <a:ln w="0">
            <a:noFill/>
          </a:ln>
        </p:spPr>
      </p:pic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93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Провера добијених параметара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Дужа путања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" descr=""/>
          <p:cNvPicPr/>
          <p:nvPr/>
        </p:nvPicPr>
        <p:blipFill>
          <a:blip r:embed="rId2"/>
          <a:stretch/>
        </p:blipFill>
        <p:spPr>
          <a:xfrm>
            <a:off x="16920" y="990360"/>
            <a:ext cx="10046160" cy="4680000"/>
          </a:xfrm>
          <a:prstGeom prst="rect">
            <a:avLst/>
          </a:prstGeom>
          <a:ln w="0">
            <a:noFill/>
          </a:ln>
        </p:spPr>
      </p:pic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93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Провера добијених параметара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Дужа путања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5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0" y="759240"/>
            <a:ext cx="10080360" cy="4911120"/>
          </a:xfrm>
          <a:prstGeom prst="rect">
            <a:avLst/>
          </a:prstGeom>
          <a:ln w="0">
            <a:noFill/>
          </a:ln>
        </p:spPr>
      </p:pic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93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Провера добијених параметара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Краћа путања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8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93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  <a:ea typeface="Microsoft YaHei"/>
              </a:rPr>
              <a:t>Провера добијених параметара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Краћа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 путања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0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16920" y="990360"/>
            <a:ext cx="1004616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Закључак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3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4" name=""/>
          <p:cNvSpPr txBox="1"/>
          <p:nvPr/>
        </p:nvSpPr>
        <p:spPr>
          <a:xfrm>
            <a:off x="810000" y="1733400"/>
            <a:ext cx="8460000" cy="2203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50000"/>
              </a:lnSpc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Могућа унапређења: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каскадна регулација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додатни критеријуми оптималности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структурна оптимизација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Symbol" charset="2"/>
              <a:buChar char=""/>
            </a:pPr>
            <a:r>
              <a:rPr b="0" lang="sr-RS" sz="2000" spc="-1" strike="noStrike">
                <a:solidFill>
                  <a:srgbClr val="000000"/>
                </a:solidFill>
                <a:latin typeface="Times New Roman"/>
              </a:rPr>
              <a:t>генерисање путање</a:t>
            </a:r>
            <a:endParaRPr b="0" lang="sr-RS" sz="2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60000" y="1755360"/>
            <a:ext cx="9360000" cy="21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3600" spc="-1" strike="noStrike">
                <a:solidFill>
                  <a:srgbClr val="000000"/>
                </a:solidFill>
                <a:latin typeface="Times New Roman"/>
              </a:rPr>
              <a:t>Хвала на пажњи!</a:t>
            </a:r>
            <a:endParaRPr b="0" lang="sr-RS" sz="3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853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Инспирација</a:t>
            </a: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br>
              <a:rPr sz="2800"/>
            </a:b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	</a:t>
            </a: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3D штампачи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8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link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1000" y="719640"/>
            <a:ext cx="7675200" cy="43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2"/>
          <a:stretch/>
        </p:blipFill>
        <p:spPr>
          <a:xfrm>
            <a:off x="4679640" y="0"/>
            <a:ext cx="4510440" cy="5096160"/>
          </a:xfrm>
          <a:prstGeom prst="rect">
            <a:avLst/>
          </a:prstGeom>
          <a:ln w="0">
            <a:noFill/>
          </a:ln>
        </p:spPr>
      </p:pic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Петочлани паралелни манипулатор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4679640" y="82800"/>
            <a:ext cx="4341960" cy="4956480"/>
          </a:xfrm>
          <a:prstGeom prst="rect">
            <a:avLst/>
          </a:prstGeom>
          <a:ln w="0">
            <a:noFill/>
          </a:ln>
        </p:spPr>
      </p:pic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Кинематска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807840" y="763560"/>
            <a:ext cx="8463600" cy="414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Динамичка анализа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0" name="" descr=""/>
          <p:cNvPicPr/>
          <p:nvPr/>
        </p:nvPicPr>
        <p:blipFill>
          <a:blip r:embed="rId2"/>
          <a:stretch/>
        </p:blipFill>
        <p:spPr>
          <a:xfrm>
            <a:off x="345960" y="1210680"/>
            <a:ext cx="9387360" cy="3247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4572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Оптимизација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63" name="" descr=""/>
          <p:cNvPicPr/>
          <p:nvPr/>
        </p:nvPicPr>
        <p:blipFill>
          <a:blip r:embed="rId2"/>
          <a:stretch/>
        </p:blipFill>
        <p:spPr>
          <a:xfrm>
            <a:off x="3599640" y="61200"/>
            <a:ext cx="5399640" cy="500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" descr=""/>
          <p:cNvPicPr/>
          <p:nvPr/>
        </p:nvPicPr>
        <p:blipFill>
          <a:blip r:embed="rId2"/>
          <a:stretch/>
        </p:blipFill>
        <p:spPr>
          <a:xfrm>
            <a:off x="4003560" y="532080"/>
            <a:ext cx="5536080" cy="4507560"/>
          </a:xfrm>
          <a:prstGeom prst="rect">
            <a:avLst/>
          </a:prstGeom>
          <a:ln w="0">
            <a:noFill/>
          </a:ln>
        </p:spPr>
      </p:pic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07280" y="61200"/>
            <a:ext cx="78123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sr-RS" sz="2800" spc="-1" strike="noStrike">
                <a:solidFill>
                  <a:srgbClr val="000000"/>
                </a:solidFill>
                <a:latin typeface="Times New Roman"/>
              </a:rPr>
              <a:t>Particle swarm optimization (PSO)</a:t>
            </a:r>
            <a:endParaRPr b="0" lang="sr-RS" sz="2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"/>
          <p:cNvSpPr/>
          <p:nvPr/>
        </p:nvSpPr>
        <p:spPr>
          <a:xfrm>
            <a:off x="474480" y="5202360"/>
            <a:ext cx="906480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sr-RS" sz="12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</TotalTime>
  <Application>LibreOffice/7.6.0.3$Windows_X86_64 LibreOffice_project/69edd8b8ebc41d00b4de3915dc82f8f0fc3b6265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2024-09-16T17:08:32Z</dcterms:created>
  <dc:creator/>
  <dc:description/>
  <dc:language>sr-RS</dc:language>
  <cp:lastModifiedBy/>
  <cp:lastPrinted>2024-09-18T19:40:13Z</cp:lastPrinted>
  <dcterms:modified xsi:type="dcterms:W3CDTF">2024-09-18T19:57:06Z</dcterms:modified>
  <cp:revision>35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